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Lobster"/>
      <p:regular r:id="rId15"/>
    </p:embeddedFont>
    <p:embeddedFont>
      <p:font typeface="Playfair Display"/>
      <p:regular r:id="rId16"/>
      <p:bold r:id="rId17"/>
      <p:italic r:id="rId18"/>
      <p:boldItalic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font" Target="fonts/AmaticSC-regular.fntdata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obster-regular.fntdata"/><Relationship Id="rId14" Type="http://schemas.openxmlformats.org/officeDocument/2006/relationships/font" Target="fonts/AmaticSC-bold.fntdata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bold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582f3cf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582f3cf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71dcd0fc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71dcd0fc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598de2f9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598de2f9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598de2f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598de2f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73044"/>
                </a:solidFill>
                <a:highlight>
                  <a:srgbClr val="FFFFFF"/>
                </a:highlight>
              </a:rPr>
              <a:t>https://www.youtube.com/watch?v=G2VaJvNNp4k</a:t>
            </a:r>
            <a:endParaRPr sz="1000">
              <a:solidFill>
                <a:srgbClr val="27304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598de2f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598de2f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598de2f9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598de2f9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www.microsiervos.com/archivo/ia/futuro-jerseys-sistema-antagonista-reconocimiento-objetos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playlist?list=PLS1QulWo1RIa7D1O6skqDQ-JZ1GGHKK-K" TargetMode="External"/><Relationship Id="rId4" Type="http://schemas.openxmlformats.org/officeDocument/2006/relationships/hyperlink" Target="http://www.ehu.eus/ccwintco/uploads/d/d4/PresentacionMundoVirtual.pdf" TargetMode="External"/><Relationship Id="rId9" Type="http://schemas.openxmlformats.org/officeDocument/2006/relationships/hyperlink" Target="https://github.com/opencv/opencv/tree/master/data" TargetMode="External"/><Relationship Id="rId5" Type="http://schemas.openxmlformats.org/officeDocument/2006/relationships/hyperlink" Target="https://www.google.es/url?sa=t&amp;rct=j&amp;q=&amp;esrc=s&amp;source=web&amp;cd=8&amp;cad=rja&amp;uact=8&amp;ved=2ahUKEwib96jL-sLpAhUnDWMBHUMXAaYQFjAHegQIEBAF&amp;url=https%3A%2F%2Fes.wikipedia.org%2Fwiki%2FVisi%25C3%25B3n_artificial&amp;usg=AOvVaw3h7AN6yrFwNY8Q2k32ujaF" TargetMode="External"/><Relationship Id="rId6" Type="http://schemas.openxmlformats.org/officeDocument/2006/relationships/hyperlink" Target="https://opencv.org" TargetMode="External"/><Relationship Id="rId7" Type="http://schemas.openxmlformats.org/officeDocument/2006/relationships/hyperlink" Target="https://docs.opencv.org" TargetMode="External"/><Relationship Id="rId8" Type="http://schemas.openxmlformats.org/officeDocument/2006/relationships/hyperlink" Target="https://github.com/opencv/openc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1762650" y="1155600"/>
            <a:ext cx="5618700" cy="28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Visión por computador</a:t>
            </a:r>
            <a:endParaRPr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Sergio Vela Pelegrina</a:t>
            </a:r>
            <a:endParaRPr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sergiovp </a:t>
            </a:r>
            <a:endParaRPr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031" y="3497294"/>
            <a:ext cx="215675" cy="2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613350" y="273800"/>
            <a:ext cx="19173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latin typeface="Lobster"/>
                <a:ea typeface="Lobster"/>
                <a:cs typeface="Lobster"/>
                <a:sym typeface="Lobster"/>
              </a:rPr>
              <a:t>Utilidades</a:t>
            </a:r>
            <a:endParaRPr sz="32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29125" y="1174250"/>
            <a:ext cx="24888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Reconocimiento facial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49" y="1657251"/>
            <a:ext cx="1523551" cy="1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625" y="2140250"/>
            <a:ext cx="3121950" cy="16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875550" y="1657250"/>
            <a:ext cx="2324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Detección de objetos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18559" l="0" r="0" t="15464"/>
          <a:stretch/>
        </p:blipFill>
        <p:spPr>
          <a:xfrm>
            <a:off x="6103425" y="3778650"/>
            <a:ext cx="2463676" cy="12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5839875" y="3193550"/>
            <a:ext cx="32319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Interacción hombre-máquina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613350" y="273800"/>
            <a:ext cx="19173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latin typeface="Lobster"/>
                <a:ea typeface="Lobster"/>
                <a:cs typeface="Lobster"/>
                <a:sym typeface="Lobster"/>
              </a:rPr>
              <a:t>Utilidades</a:t>
            </a:r>
            <a:endParaRPr sz="32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550" y="2422525"/>
            <a:ext cx="3949524" cy="2217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25" y="1618647"/>
            <a:ext cx="3949526" cy="22216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983988" y="1034575"/>
            <a:ext cx="2655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Detección de anomalías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5530650" y="1809650"/>
            <a:ext cx="2324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Ámbito médico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713" y="152400"/>
            <a:ext cx="392857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1762650" y="1428750"/>
            <a:ext cx="5618700" cy="15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Ejemplos</a:t>
            </a:r>
            <a:endParaRPr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313" y="661263"/>
            <a:ext cx="62533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196838" y="4591050"/>
            <a:ext cx="75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Fuente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26000" y="369050"/>
            <a:ext cx="16314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latin typeface="Lobster"/>
                <a:ea typeface="Lobster"/>
                <a:cs typeface="Lobster"/>
                <a:sym typeface="Lobster"/>
              </a:rPr>
              <a:t>Webgrafía</a:t>
            </a:r>
            <a:endParaRPr sz="26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28675"/>
            <a:ext cx="8520600" cy="23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s" u="sng"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Curso OpenCV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s" u="sng"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Pequeña presentación de visión por computador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s" u="sng">
                <a:latin typeface="Playfair Display"/>
                <a:ea typeface="Playfair Display"/>
                <a:cs typeface="Playfair Display"/>
                <a:sym typeface="Playfair Display"/>
                <a:hlinkClick r:id="rId5"/>
              </a:rPr>
              <a:t>Visión por computador (Wikipedia)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s" u="sng">
                <a:latin typeface="Playfair Display"/>
                <a:ea typeface="Playfair Display"/>
                <a:cs typeface="Playfair Display"/>
                <a:sym typeface="Playfair Display"/>
                <a:hlinkClick r:id="rId6"/>
              </a:rPr>
              <a:t>OpenCV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s" u="sng">
                <a:latin typeface="Playfair Display"/>
                <a:ea typeface="Playfair Display"/>
                <a:cs typeface="Playfair Display"/>
                <a:sym typeface="Playfair Display"/>
                <a:hlinkClick r:id="rId7"/>
              </a:rPr>
              <a:t>Documentación OpenCV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s" u="sng">
                <a:latin typeface="Playfair Display"/>
                <a:ea typeface="Playfair Display"/>
                <a:cs typeface="Playfair Display"/>
                <a:sym typeface="Playfair Display"/>
                <a:hlinkClick r:id="rId8"/>
              </a:rPr>
              <a:t>Proyecto de OpenCV (GitHub)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s" u="sng">
                <a:latin typeface="Playfair Display"/>
                <a:ea typeface="Playfair Display"/>
                <a:cs typeface="Playfair Display"/>
                <a:sym typeface="Playfair Display"/>
                <a:hlinkClick r:id="rId9"/>
              </a:rPr>
              <a:t>Clasificadores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